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</p:sldMasterIdLst>
  <p:notesMasterIdLst>
    <p:notesMasterId r:id="rId7"/>
  </p:notesMasterIdLst>
  <p:sldIdLst>
    <p:sldId id="287" r:id="rId3"/>
    <p:sldId id="269" r:id="rId4"/>
    <p:sldId id="2142533168" r:id="rId5"/>
    <p:sldId id="21425331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181E5F-FC26-46C2-9639-2203D1DBEA2B}">
          <p14:sldIdLst>
            <p14:sldId id="287"/>
          </p14:sldIdLst>
        </p14:section>
        <p14:section name="Untitled Section" id="{924861EB-FA8C-46D8-B157-EDFB2698B345}">
          <p14:sldIdLst>
            <p14:sldId id="269"/>
            <p14:sldId id="2142533168"/>
            <p14:sldId id="21425331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E12169-793F-FF24-0234-8AC40F67D069}" name="Strohmetz, Andrew A CIV DLA TROOP SUPPORT (USA)" initials="AS" userId="S::Andrew.Strohmetz@dla.mil::7f1948ae-9250-4322-a8e7-31c0ed3efc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1C1F0-D439-4678-B5B3-5C33FE5ADE32}" v="3" dt="2025-04-10T13:53:37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ohmetz, Andrew A CIV DLA TROOP SUPPORT (USA)" userId="7f1948ae-9250-4322-a8e7-31c0ed3efcfb" providerId="ADAL" clId="{8798B743-62A2-460C-9451-618B9305A81C}"/>
    <pc:docChg chg="custSel modSld">
      <pc:chgData name="Strohmetz, Andrew A CIV DLA TROOP SUPPORT (USA)" userId="7f1948ae-9250-4322-a8e7-31c0ed3efcfb" providerId="ADAL" clId="{8798B743-62A2-460C-9451-618B9305A81C}" dt="2025-03-13T12:37:33.985" v="394" actId="478"/>
      <pc:docMkLst>
        <pc:docMk/>
      </pc:docMkLst>
      <pc:sldChg chg="delSp modSp mod">
        <pc:chgData name="Strohmetz, Andrew A CIV DLA TROOP SUPPORT (USA)" userId="7f1948ae-9250-4322-a8e7-31c0ed3efcfb" providerId="ADAL" clId="{8798B743-62A2-460C-9451-618B9305A81C}" dt="2025-03-13T12:37:33.985" v="394" actId="478"/>
        <pc:sldMkLst>
          <pc:docMk/>
          <pc:sldMk cId="3420214043" sldId="2142533170"/>
        </pc:sldMkLst>
        <pc:spChg chg="mod">
          <ac:chgData name="Strohmetz, Andrew A CIV DLA TROOP SUPPORT (USA)" userId="7f1948ae-9250-4322-a8e7-31c0ed3efcfb" providerId="ADAL" clId="{8798B743-62A2-460C-9451-618B9305A81C}" dt="2025-03-13T12:36:56.318" v="393" actId="20577"/>
          <ac:spMkLst>
            <pc:docMk/>
            <pc:sldMk cId="3420214043" sldId="2142533170"/>
            <ac:spMk id="7" creationId="{06338872-89C8-6DA2-BDC9-8E50195F0CB1}"/>
          </ac:spMkLst>
        </pc:spChg>
      </pc:sldChg>
    </pc:docChg>
  </pc:docChgLst>
  <pc:docChgLst>
    <pc:chgData name="Raushel, Jessica E CIV DLA TROOP SUPPORT (USA)" userId="7a81db8d-ad0d-4a73-9b1a-fc7ab4843806" providerId="ADAL" clId="{012A043B-986B-4629-9C25-8B2EF691713E}"/>
    <pc:docChg chg="modSld">
      <pc:chgData name="Raushel, Jessica E CIV DLA TROOP SUPPORT (USA)" userId="7a81db8d-ad0d-4a73-9b1a-fc7ab4843806" providerId="ADAL" clId="{012A043B-986B-4629-9C25-8B2EF691713E}" dt="2025-03-24T15:07:42.016" v="101" actId="20577"/>
      <pc:docMkLst>
        <pc:docMk/>
      </pc:docMkLst>
      <pc:sldChg chg="modSp mod">
        <pc:chgData name="Raushel, Jessica E CIV DLA TROOP SUPPORT (USA)" userId="7a81db8d-ad0d-4a73-9b1a-fc7ab4843806" providerId="ADAL" clId="{012A043B-986B-4629-9C25-8B2EF691713E}" dt="2025-03-24T15:07:42.016" v="101" actId="20577"/>
        <pc:sldMkLst>
          <pc:docMk/>
          <pc:sldMk cId="3420214043" sldId="2142533170"/>
        </pc:sldMkLst>
        <pc:spChg chg="mod">
          <ac:chgData name="Raushel, Jessica E CIV DLA TROOP SUPPORT (USA)" userId="7a81db8d-ad0d-4a73-9b1a-fc7ab4843806" providerId="ADAL" clId="{012A043B-986B-4629-9C25-8B2EF691713E}" dt="2025-03-24T15:07:42.016" v="101" actId="20577"/>
          <ac:spMkLst>
            <pc:docMk/>
            <pc:sldMk cId="3420214043" sldId="2142533170"/>
            <ac:spMk id="7" creationId="{06338872-89C8-6DA2-BDC9-8E50195F0CB1}"/>
          </ac:spMkLst>
        </pc:spChg>
      </pc:sldChg>
    </pc:docChg>
  </pc:docChgLst>
  <pc:docChgLst>
    <pc:chgData name="Raushel, Jessica E CIV DLA TROOP SUPPORT (USA)" userId="7a81db8d-ad0d-4a73-9b1a-fc7ab4843806" providerId="ADAL" clId="{1F71C1F0-D439-4678-B5B3-5C33FE5ADE32}"/>
    <pc:docChg chg="modSld">
      <pc:chgData name="Raushel, Jessica E CIV DLA TROOP SUPPORT (USA)" userId="7a81db8d-ad0d-4a73-9b1a-fc7ab4843806" providerId="ADAL" clId="{1F71C1F0-D439-4678-B5B3-5C33FE5ADE32}" dt="2025-04-10T13:53:37.362" v="107"/>
      <pc:docMkLst>
        <pc:docMk/>
      </pc:docMkLst>
      <pc:sldChg chg="addSp modSp mod">
        <pc:chgData name="Raushel, Jessica E CIV DLA TROOP SUPPORT (USA)" userId="7a81db8d-ad0d-4a73-9b1a-fc7ab4843806" providerId="ADAL" clId="{1F71C1F0-D439-4678-B5B3-5C33FE5ADE32}" dt="2025-04-10T13:53:27.530" v="105" actId="20577"/>
        <pc:sldMkLst>
          <pc:docMk/>
          <pc:sldMk cId="1772988929" sldId="269"/>
        </pc:sldMkLst>
        <pc:spChg chg="add mod">
          <ac:chgData name="Raushel, Jessica E CIV DLA TROOP SUPPORT (USA)" userId="7a81db8d-ad0d-4a73-9b1a-fc7ab4843806" providerId="ADAL" clId="{1F71C1F0-D439-4678-B5B3-5C33FE5ADE32}" dt="2025-04-10T13:53:27.530" v="105" actId="20577"/>
          <ac:spMkLst>
            <pc:docMk/>
            <pc:sldMk cId="1772988929" sldId="269"/>
            <ac:spMk id="2" creationId="{7D734C79-B877-8977-CC93-94589BF9FF2C}"/>
          </ac:spMkLst>
        </pc:spChg>
      </pc:sldChg>
      <pc:sldChg chg="addSp modSp">
        <pc:chgData name="Raushel, Jessica E CIV DLA TROOP SUPPORT (USA)" userId="7a81db8d-ad0d-4a73-9b1a-fc7ab4843806" providerId="ADAL" clId="{1F71C1F0-D439-4678-B5B3-5C33FE5ADE32}" dt="2025-04-10T13:53:35.270" v="106"/>
        <pc:sldMkLst>
          <pc:docMk/>
          <pc:sldMk cId="2982667220" sldId="2142533168"/>
        </pc:sldMkLst>
        <pc:spChg chg="add mod">
          <ac:chgData name="Raushel, Jessica E CIV DLA TROOP SUPPORT (USA)" userId="7a81db8d-ad0d-4a73-9b1a-fc7ab4843806" providerId="ADAL" clId="{1F71C1F0-D439-4678-B5B3-5C33FE5ADE32}" dt="2025-04-10T13:53:35.270" v="106"/>
          <ac:spMkLst>
            <pc:docMk/>
            <pc:sldMk cId="2982667220" sldId="2142533168"/>
            <ac:spMk id="9" creationId="{149C69C7-0725-ACB1-A441-7DBCF58E3211}"/>
          </ac:spMkLst>
        </pc:spChg>
      </pc:sldChg>
      <pc:sldChg chg="addSp modSp">
        <pc:chgData name="Raushel, Jessica E CIV DLA TROOP SUPPORT (USA)" userId="7a81db8d-ad0d-4a73-9b1a-fc7ab4843806" providerId="ADAL" clId="{1F71C1F0-D439-4678-B5B3-5C33FE5ADE32}" dt="2025-04-10T13:53:37.362" v="107"/>
        <pc:sldMkLst>
          <pc:docMk/>
          <pc:sldMk cId="3420214043" sldId="2142533170"/>
        </pc:sldMkLst>
        <pc:spChg chg="add mod">
          <ac:chgData name="Raushel, Jessica E CIV DLA TROOP SUPPORT (USA)" userId="7a81db8d-ad0d-4a73-9b1a-fc7ab4843806" providerId="ADAL" clId="{1F71C1F0-D439-4678-B5B3-5C33FE5ADE32}" dt="2025-04-10T13:53:37.362" v="107"/>
          <ac:spMkLst>
            <pc:docMk/>
            <pc:sldMk cId="3420214043" sldId="2142533170"/>
            <ac:spMk id="2" creationId="{870EE9E5-44A9-A138-8E73-34270B354B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53F7-0B22-4C66-9112-62F061248F1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51BCD-0B89-4C21-A868-E6C93AB1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51BCD-0B89-4C21-A868-E6C93AB17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9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lecem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4787D0BF-672F-6FBD-9470-832818085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9232" y="757295"/>
            <a:ext cx="4238597" cy="376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E4BD707-E1D1-CF4E-3C39-9DA4EA084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295448" y="316938"/>
            <a:ext cx="7612380" cy="376799"/>
          </a:xfrm>
          <a:prstGeom prst="rect">
            <a:avLst/>
          </a:prstGeom>
        </p:spPr>
        <p:txBody>
          <a:bodyPr/>
          <a:lstStyle>
            <a:lvl1pPr algn="r">
              <a:defRPr sz="2118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4A78B4-8EA1-76A9-6624-21F878F09CB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6625" y="6568454"/>
            <a:ext cx="7065430" cy="263484"/>
            <a:chOff x="306192" y="7421091"/>
            <a:chExt cx="7065430" cy="2986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45F3D-B2F1-0C93-052E-5D1456E9B4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186755" y="7421091"/>
              <a:ext cx="2184867" cy="289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9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9">
                <a:solidFill>
                  <a:schemeClr val="bg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045148-9A3E-58FB-CA94-7F6493C297C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306192" y="7430337"/>
              <a:ext cx="5321690" cy="289369"/>
              <a:chOff x="306192" y="7404579"/>
              <a:chExt cx="5321690" cy="28936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F678DD-5706-DA4B-9973-0E77065039F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6192" y="7404579"/>
                <a:ext cx="5321690" cy="289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034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9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PEOP</a:t>
                </a: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A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LE  </a:t>
                </a:r>
                <a:r>
                  <a:rPr lang="en-US" sz="1059" b="1">
                    <a:solidFill>
                      <a:srgbClr val="CAAD62"/>
                    </a:solidFill>
                  </a:rPr>
                  <a:t>	  </a:t>
                </a: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A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PRECISION          </a:t>
                </a:r>
                <a:r>
                  <a:rPr lang="en-US" sz="1059" b="1">
                    <a:solidFill>
                      <a:srgbClr val="CAAD62"/>
                    </a:solidFill>
                  </a:rPr>
                  <a:t>P</a:t>
                </a: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A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OSTURE           PARTNERSHIPS</a:t>
                </a:r>
                <a:endParaRPr lang="en-US" sz="1059">
                  <a:solidFill>
                    <a:srgbClr val="CAAD62"/>
                  </a:solidFill>
                </a:endParaRPr>
              </a:p>
            </p:txBody>
          </p:sp>
          <p:sp>
            <p:nvSpPr>
              <p:cNvPr id="6" name="Star: 5 Points 5">
                <a:extLst>
                  <a:ext uri="{FF2B5EF4-FFF2-40B4-BE49-F238E27FC236}">
                    <a16:creationId xmlns:a16="http://schemas.microsoft.com/office/drawing/2014/main" id="{B1853AEF-5F9F-341E-10D0-7DF976F5CE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164099" y="7454367"/>
                <a:ext cx="135925" cy="135925"/>
              </a:xfrm>
              <a:prstGeom prst="star5">
                <a:avLst/>
              </a:prstGeom>
              <a:solidFill>
                <a:srgbClr val="C9AD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7" name="Star: 5 Points 6">
                <a:extLst>
                  <a:ext uri="{FF2B5EF4-FFF2-40B4-BE49-F238E27FC236}">
                    <a16:creationId xmlns:a16="http://schemas.microsoft.com/office/drawing/2014/main" id="{0CBEF6D0-85AA-8122-EB3C-34A71D3A87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96771" y="7457241"/>
                <a:ext cx="135925" cy="135925"/>
              </a:xfrm>
              <a:prstGeom prst="star5">
                <a:avLst/>
              </a:prstGeom>
              <a:solidFill>
                <a:srgbClr val="C9AD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10" name="Star: 5 Points 9">
                <a:extLst>
                  <a:ext uri="{FF2B5EF4-FFF2-40B4-BE49-F238E27FC236}">
                    <a16:creationId xmlns:a16="http://schemas.microsoft.com/office/drawing/2014/main" id="{80BF3BAC-41FA-4F0E-17C1-7B49F18512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601787" y="7460115"/>
                <a:ext cx="135925" cy="135925"/>
              </a:xfrm>
              <a:prstGeom prst="star5">
                <a:avLst/>
              </a:prstGeom>
              <a:solidFill>
                <a:srgbClr val="C9AD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</p:grp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B40EEE-60A1-0C76-95B5-191C7995D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824" y="6521049"/>
            <a:ext cx="3068005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mtClean="0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4143568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Plecemate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4787D0BF-672F-6FBD-9470-832818085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9232" y="757295"/>
            <a:ext cx="4238597" cy="376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E4BD707-E1D1-CF4E-3C39-9DA4EA084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295448" y="316938"/>
            <a:ext cx="7612380" cy="376799"/>
          </a:xfrm>
          <a:prstGeom prst="rect">
            <a:avLst/>
          </a:prstGeom>
        </p:spPr>
        <p:txBody>
          <a:bodyPr/>
          <a:lstStyle>
            <a:lvl1pPr algn="r">
              <a:defRPr sz="2118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4A78B4-8EA1-76A9-6624-21F878F09CB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6625" y="6568454"/>
            <a:ext cx="7065430" cy="263484"/>
            <a:chOff x="306192" y="7421091"/>
            <a:chExt cx="7065430" cy="2986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45F3D-B2F1-0C93-052E-5D1456E9B4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186755" y="7421091"/>
              <a:ext cx="2184867" cy="289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9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9">
                <a:solidFill>
                  <a:schemeClr val="bg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045148-9A3E-58FB-CA94-7F6493C297C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306192" y="7430337"/>
              <a:ext cx="5321690" cy="289369"/>
              <a:chOff x="306192" y="7404579"/>
              <a:chExt cx="5321690" cy="28936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F678DD-5706-DA4B-9973-0E77065039F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6192" y="7404579"/>
                <a:ext cx="5321690" cy="289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034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9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PEOP</a:t>
                </a: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A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LE  </a:t>
                </a:r>
                <a:r>
                  <a:rPr lang="en-US" sz="1059" b="1">
                    <a:solidFill>
                      <a:srgbClr val="CAAD62"/>
                    </a:solidFill>
                  </a:rPr>
                  <a:t>	  </a:t>
                </a: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A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PRECISION          </a:t>
                </a:r>
                <a:r>
                  <a:rPr lang="en-US" sz="1059" b="1">
                    <a:solidFill>
                      <a:srgbClr val="CAAD62"/>
                    </a:solidFill>
                  </a:rPr>
                  <a:t>P</a:t>
                </a:r>
                <a:r>
                  <a:rPr kumimoji="0" lang="en-US" sz="1059" b="1" i="0" u="none" strike="noStrike" kern="1200" spc="0" normalizeH="0" baseline="0" noProof="0">
                    <a:ln>
                      <a:noFill/>
                    </a:ln>
                    <a:solidFill>
                      <a:srgbClr val="CAAD6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OSTURE           PARTNERSHIPS</a:t>
                </a:r>
                <a:endParaRPr lang="en-US" sz="1059">
                  <a:solidFill>
                    <a:srgbClr val="CAAD62"/>
                  </a:solidFill>
                </a:endParaRPr>
              </a:p>
            </p:txBody>
          </p:sp>
          <p:sp>
            <p:nvSpPr>
              <p:cNvPr id="6" name="Star: 5 Points 5">
                <a:extLst>
                  <a:ext uri="{FF2B5EF4-FFF2-40B4-BE49-F238E27FC236}">
                    <a16:creationId xmlns:a16="http://schemas.microsoft.com/office/drawing/2014/main" id="{B1853AEF-5F9F-341E-10D0-7DF976F5CE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164099" y="7454367"/>
                <a:ext cx="135925" cy="135925"/>
              </a:xfrm>
              <a:prstGeom prst="star5">
                <a:avLst/>
              </a:prstGeom>
              <a:solidFill>
                <a:srgbClr val="C9AD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7" name="Star: 5 Points 6">
                <a:extLst>
                  <a:ext uri="{FF2B5EF4-FFF2-40B4-BE49-F238E27FC236}">
                    <a16:creationId xmlns:a16="http://schemas.microsoft.com/office/drawing/2014/main" id="{0CBEF6D0-85AA-8122-EB3C-34A71D3A87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96771" y="7457241"/>
                <a:ext cx="135925" cy="135925"/>
              </a:xfrm>
              <a:prstGeom prst="star5">
                <a:avLst/>
              </a:prstGeom>
              <a:solidFill>
                <a:srgbClr val="C9AD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10" name="Star: 5 Points 9">
                <a:extLst>
                  <a:ext uri="{FF2B5EF4-FFF2-40B4-BE49-F238E27FC236}">
                    <a16:creationId xmlns:a16="http://schemas.microsoft.com/office/drawing/2014/main" id="{80BF3BAC-41FA-4F0E-17C1-7B49F18512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601787" y="7460115"/>
                <a:ext cx="135925" cy="135925"/>
              </a:xfrm>
              <a:prstGeom prst="star5">
                <a:avLst/>
              </a:prstGeom>
              <a:solidFill>
                <a:srgbClr val="C9AD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9773AA4-DE4B-4A82-65F8-D43118B99A5F}"/>
              </a:ext>
            </a:extLst>
          </p:cNvPr>
          <p:cNvSpPr/>
          <p:nvPr userDrawn="1"/>
        </p:nvSpPr>
        <p:spPr>
          <a:xfrm>
            <a:off x="5817064" y="6396418"/>
            <a:ext cx="553945" cy="1588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2E665-F581-565D-DFEE-3700402033DD}"/>
              </a:ext>
            </a:extLst>
          </p:cNvPr>
          <p:cNvSpPr/>
          <p:nvPr userDrawn="1"/>
        </p:nvSpPr>
        <p:spPr>
          <a:xfrm>
            <a:off x="5817064" y="79582"/>
            <a:ext cx="553945" cy="1588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106B322-5972-CD62-5080-05C2B61FD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824" y="6521049"/>
            <a:ext cx="3068005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mtClean="0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86863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65760"/>
            <a:ext cx="6705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3040"/>
            <a:ext cx="109728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6320" y="6492876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36576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6683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6320" y="6492241"/>
            <a:ext cx="2438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1"/>
            <a:ext cx="3657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609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76800" y="365760"/>
            <a:ext cx="67056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38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1B107-81D0-EFBF-3069-FEA5222B75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5257"/>
            <a:ext cx="12192000" cy="6050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EEBE5-A002-A161-502F-A15D9EA8DF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CC9E19D-3A4B-FDF9-EDC7-9278749D32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80950" y="470822"/>
            <a:ext cx="1907865" cy="848490"/>
            <a:chOff x="1187093" y="4410699"/>
            <a:chExt cx="1967348" cy="9624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10FDDF-6F71-53D9-9D8F-6504D7F6DE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2E051FA2-6F5B-4703-EE26-B12530842D1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869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887596" rtl="0" eaLnBrk="1" latinLnBrk="0" hangingPunct="1">
        <a:lnSpc>
          <a:spcPct val="100000"/>
        </a:lnSpc>
        <a:spcBef>
          <a:spcPct val="0"/>
        </a:spcBef>
        <a:buNone/>
        <a:defRPr sz="233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21899" indent="-221899" algn="l" defTabSz="887596" rtl="0" eaLnBrk="1" latinLnBrk="0" hangingPunct="1">
        <a:lnSpc>
          <a:spcPct val="90000"/>
        </a:lnSpc>
        <a:spcBef>
          <a:spcPts val="1165"/>
        </a:spcBef>
        <a:spcAft>
          <a:spcPts val="0"/>
        </a:spcAft>
        <a:buFont typeface="Arial" panose="020B0604020202020204" pitchFamily="34" charset="0"/>
        <a:buChar char="•"/>
        <a:defRPr sz="2330" kern="1200">
          <a:solidFill>
            <a:srgbClr val="171610"/>
          </a:solidFill>
          <a:latin typeface="+mn-lt"/>
          <a:ea typeface="+mn-ea"/>
          <a:cs typeface="+mn-cs"/>
        </a:defRPr>
      </a:lvl1pPr>
      <a:lvl2pPr marL="665697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Courier New" panose="02070309020205020404" pitchFamily="49" charset="0"/>
        <a:buChar char="o"/>
        <a:defRPr sz="2135" kern="1200">
          <a:solidFill>
            <a:srgbClr val="171610"/>
          </a:solidFill>
          <a:latin typeface="+mn-lt"/>
          <a:ea typeface="+mn-ea"/>
          <a:cs typeface="+mn-cs"/>
        </a:defRPr>
      </a:lvl2pPr>
      <a:lvl3pPr marL="1109495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Wingdings" panose="05000000000000000000" pitchFamily="2" charset="2"/>
        <a:buChar char="§"/>
        <a:defRPr sz="1941" kern="1200">
          <a:solidFill>
            <a:srgbClr val="171610"/>
          </a:solidFill>
          <a:latin typeface="+mn-lt"/>
          <a:ea typeface="+mn-ea"/>
          <a:cs typeface="+mn-cs"/>
        </a:defRPr>
      </a:lvl3pPr>
      <a:lvl4pPr marL="1553292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Arial" panose="020B0604020202020204" pitchFamily="34" charset="0"/>
        <a:buChar char="–"/>
        <a:defRPr sz="1747" kern="1200">
          <a:solidFill>
            <a:srgbClr val="171610"/>
          </a:solidFill>
          <a:latin typeface="+mn-lt"/>
          <a:ea typeface="+mn-ea"/>
          <a:cs typeface="+mn-cs"/>
        </a:defRPr>
      </a:lvl4pPr>
      <a:lvl5pPr marL="1997090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Arial" panose="020B0604020202020204" pitchFamily="34" charset="0"/>
        <a:buChar char="•"/>
        <a:defRPr sz="1553" kern="1200">
          <a:solidFill>
            <a:srgbClr val="171610"/>
          </a:solidFill>
          <a:latin typeface="+mn-lt"/>
          <a:ea typeface="+mn-ea"/>
          <a:cs typeface="+mn-cs"/>
        </a:defRPr>
      </a:lvl5pPr>
      <a:lvl6pPr marL="2440889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686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484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281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98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96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94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91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989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788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584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383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D00359E-D529-A435-4FA5-ED1890276A9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2871" y="-11097"/>
            <a:ext cx="12221476" cy="6888601"/>
            <a:chOff x="-12871" y="-12577"/>
            <a:chExt cx="12221476" cy="7807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133AAA-45A4-E810-875C-B25FB64834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12871" y="7391381"/>
              <a:ext cx="12221476" cy="403123"/>
            </a:xfrm>
            <a:prstGeom prst="rect">
              <a:avLst/>
            </a:prstGeom>
            <a:solidFill>
              <a:srgbClr val="171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8875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2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" name="Rectangle 27">
              <a:extLst>
                <a:ext uri="{FF2B5EF4-FFF2-40B4-BE49-F238E27FC236}">
                  <a16:creationId xmlns:a16="http://schemas.microsoft.com/office/drawing/2014/main" id="{B1A78B5C-908B-2FEA-39E6-D706B35C6A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0" y="537076"/>
              <a:ext cx="12192000" cy="932688"/>
            </a:xfrm>
            <a:custGeom>
              <a:avLst/>
              <a:gdLst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1412802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22829"/>
                <a:gd name="connsiteX1" fmla="*/ 9117825 w 9117825"/>
                <a:gd name="connsiteY1" fmla="*/ 0 h 1422829"/>
                <a:gd name="connsiteX2" fmla="*/ 9117825 w 9117825"/>
                <a:gd name="connsiteY2" fmla="*/ 724825 h 1422829"/>
                <a:gd name="connsiteX3" fmla="*/ 0 w 9117825"/>
                <a:gd name="connsiteY3" fmla="*/ 1412802 h 1422829"/>
                <a:gd name="connsiteX4" fmla="*/ 0 w 9117825"/>
                <a:gd name="connsiteY4" fmla="*/ 0 h 1422829"/>
                <a:gd name="connsiteX0" fmla="*/ 0 w 9117825"/>
                <a:gd name="connsiteY0" fmla="*/ 0 h 1426217"/>
                <a:gd name="connsiteX1" fmla="*/ 9117825 w 9117825"/>
                <a:gd name="connsiteY1" fmla="*/ 0 h 1426217"/>
                <a:gd name="connsiteX2" fmla="*/ 9117825 w 9117825"/>
                <a:gd name="connsiteY2" fmla="*/ 724825 h 1426217"/>
                <a:gd name="connsiteX3" fmla="*/ 0 w 9117825"/>
                <a:gd name="connsiteY3" fmla="*/ 1412802 h 1426217"/>
                <a:gd name="connsiteX4" fmla="*/ 0 w 9117825"/>
                <a:gd name="connsiteY4" fmla="*/ 0 h 1426217"/>
                <a:gd name="connsiteX0" fmla="*/ 0 w 9117825"/>
                <a:gd name="connsiteY0" fmla="*/ 0 h 1432832"/>
                <a:gd name="connsiteX1" fmla="*/ 9117825 w 9117825"/>
                <a:gd name="connsiteY1" fmla="*/ 0 h 1432832"/>
                <a:gd name="connsiteX2" fmla="*/ 9117825 w 9117825"/>
                <a:gd name="connsiteY2" fmla="*/ 724825 h 1432832"/>
                <a:gd name="connsiteX3" fmla="*/ 0 w 9117825"/>
                <a:gd name="connsiteY3" fmla="*/ 1412802 h 1432832"/>
                <a:gd name="connsiteX4" fmla="*/ 0 w 9117825"/>
                <a:gd name="connsiteY4" fmla="*/ 0 h 1432832"/>
                <a:gd name="connsiteX0" fmla="*/ 0 w 9117825"/>
                <a:gd name="connsiteY0" fmla="*/ 0 h 1430499"/>
                <a:gd name="connsiteX1" fmla="*/ 9117825 w 9117825"/>
                <a:gd name="connsiteY1" fmla="*/ 0 h 1430499"/>
                <a:gd name="connsiteX2" fmla="*/ 9117825 w 9117825"/>
                <a:gd name="connsiteY2" fmla="*/ 724825 h 1430499"/>
                <a:gd name="connsiteX3" fmla="*/ 0 w 9117825"/>
                <a:gd name="connsiteY3" fmla="*/ 1412802 h 1430499"/>
                <a:gd name="connsiteX4" fmla="*/ 0 w 9117825"/>
                <a:gd name="connsiteY4" fmla="*/ 0 h 1430499"/>
                <a:gd name="connsiteX0" fmla="*/ 0 w 9117825"/>
                <a:gd name="connsiteY0" fmla="*/ 0 h 1431392"/>
                <a:gd name="connsiteX1" fmla="*/ 9117825 w 9117825"/>
                <a:gd name="connsiteY1" fmla="*/ 0 h 1431392"/>
                <a:gd name="connsiteX2" fmla="*/ 9117825 w 9117825"/>
                <a:gd name="connsiteY2" fmla="*/ 724825 h 1431392"/>
                <a:gd name="connsiteX3" fmla="*/ 0 w 9117825"/>
                <a:gd name="connsiteY3" fmla="*/ 1412802 h 1431392"/>
                <a:gd name="connsiteX4" fmla="*/ 0 w 9117825"/>
                <a:gd name="connsiteY4" fmla="*/ 0 h 143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7825" h="1431392">
                  <a:moveTo>
                    <a:pt x="0" y="0"/>
                  </a:moveTo>
                  <a:lnTo>
                    <a:pt x="9117825" y="0"/>
                  </a:lnTo>
                  <a:lnTo>
                    <a:pt x="9117825" y="724825"/>
                  </a:lnTo>
                  <a:cubicBezTo>
                    <a:pt x="4702595" y="510013"/>
                    <a:pt x="5468967" y="1584070"/>
                    <a:pt x="0" y="141280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4000">
                  <a:srgbClr val="B99E55"/>
                </a:gs>
                <a:gs pos="55000">
                  <a:schemeClr val="bg1"/>
                </a:gs>
                <a:gs pos="100000">
                  <a:srgbClr val="C7AA6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8875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2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0A5AE57E-5373-C94C-545F-0A72BDB3ED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-10381" y="-12577"/>
              <a:ext cx="12201733" cy="1394095"/>
            </a:xfrm>
            <a:custGeom>
              <a:avLst/>
              <a:gdLst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1412802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12802"/>
                <a:gd name="connsiteX1" fmla="*/ 9117825 w 9117825"/>
                <a:gd name="connsiteY1" fmla="*/ 0 h 1412802"/>
                <a:gd name="connsiteX2" fmla="*/ 9117825 w 9117825"/>
                <a:gd name="connsiteY2" fmla="*/ 724825 h 1412802"/>
                <a:gd name="connsiteX3" fmla="*/ 0 w 9117825"/>
                <a:gd name="connsiteY3" fmla="*/ 1412802 h 1412802"/>
                <a:gd name="connsiteX4" fmla="*/ 0 w 9117825"/>
                <a:gd name="connsiteY4" fmla="*/ 0 h 1412802"/>
                <a:gd name="connsiteX0" fmla="*/ 0 w 9117825"/>
                <a:gd name="connsiteY0" fmla="*/ 0 h 1422829"/>
                <a:gd name="connsiteX1" fmla="*/ 9117825 w 9117825"/>
                <a:gd name="connsiteY1" fmla="*/ 0 h 1422829"/>
                <a:gd name="connsiteX2" fmla="*/ 9117825 w 9117825"/>
                <a:gd name="connsiteY2" fmla="*/ 724825 h 1422829"/>
                <a:gd name="connsiteX3" fmla="*/ 0 w 9117825"/>
                <a:gd name="connsiteY3" fmla="*/ 1412802 h 1422829"/>
                <a:gd name="connsiteX4" fmla="*/ 0 w 9117825"/>
                <a:gd name="connsiteY4" fmla="*/ 0 h 1422829"/>
                <a:gd name="connsiteX0" fmla="*/ 0 w 9117825"/>
                <a:gd name="connsiteY0" fmla="*/ 0 h 1426217"/>
                <a:gd name="connsiteX1" fmla="*/ 9117825 w 9117825"/>
                <a:gd name="connsiteY1" fmla="*/ 0 h 1426217"/>
                <a:gd name="connsiteX2" fmla="*/ 9117825 w 9117825"/>
                <a:gd name="connsiteY2" fmla="*/ 724825 h 1426217"/>
                <a:gd name="connsiteX3" fmla="*/ 0 w 9117825"/>
                <a:gd name="connsiteY3" fmla="*/ 1412802 h 1426217"/>
                <a:gd name="connsiteX4" fmla="*/ 0 w 9117825"/>
                <a:gd name="connsiteY4" fmla="*/ 0 h 1426217"/>
                <a:gd name="connsiteX0" fmla="*/ 0 w 9117825"/>
                <a:gd name="connsiteY0" fmla="*/ 0 h 1432832"/>
                <a:gd name="connsiteX1" fmla="*/ 9117825 w 9117825"/>
                <a:gd name="connsiteY1" fmla="*/ 0 h 1432832"/>
                <a:gd name="connsiteX2" fmla="*/ 9117825 w 9117825"/>
                <a:gd name="connsiteY2" fmla="*/ 724825 h 1432832"/>
                <a:gd name="connsiteX3" fmla="*/ 0 w 9117825"/>
                <a:gd name="connsiteY3" fmla="*/ 1412802 h 1432832"/>
                <a:gd name="connsiteX4" fmla="*/ 0 w 9117825"/>
                <a:gd name="connsiteY4" fmla="*/ 0 h 1432832"/>
                <a:gd name="connsiteX0" fmla="*/ 0 w 9117825"/>
                <a:gd name="connsiteY0" fmla="*/ 0 h 1430499"/>
                <a:gd name="connsiteX1" fmla="*/ 9117825 w 9117825"/>
                <a:gd name="connsiteY1" fmla="*/ 0 h 1430499"/>
                <a:gd name="connsiteX2" fmla="*/ 9117825 w 9117825"/>
                <a:gd name="connsiteY2" fmla="*/ 724825 h 1430499"/>
                <a:gd name="connsiteX3" fmla="*/ 0 w 9117825"/>
                <a:gd name="connsiteY3" fmla="*/ 1412802 h 1430499"/>
                <a:gd name="connsiteX4" fmla="*/ 0 w 9117825"/>
                <a:gd name="connsiteY4" fmla="*/ 0 h 1430499"/>
                <a:gd name="connsiteX0" fmla="*/ 0 w 9117825"/>
                <a:gd name="connsiteY0" fmla="*/ 0 h 1431392"/>
                <a:gd name="connsiteX1" fmla="*/ 9117825 w 9117825"/>
                <a:gd name="connsiteY1" fmla="*/ 0 h 1431392"/>
                <a:gd name="connsiteX2" fmla="*/ 9117825 w 9117825"/>
                <a:gd name="connsiteY2" fmla="*/ 724825 h 1431392"/>
                <a:gd name="connsiteX3" fmla="*/ 0 w 9117825"/>
                <a:gd name="connsiteY3" fmla="*/ 1412802 h 1431392"/>
                <a:gd name="connsiteX4" fmla="*/ 0 w 9117825"/>
                <a:gd name="connsiteY4" fmla="*/ 0 h 1431392"/>
                <a:gd name="connsiteX0" fmla="*/ 0 w 9117825"/>
                <a:gd name="connsiteY0" fmla="*/ 0 h 1435570"/>
                <a:gd name="connsiteX1" fmla="*/ 9117825 w 9117825"/>
                <a:gd name="connsiteY1" fmla="*/ 0 h 1435570"/>
                <a:gd name="connsiteX2" fmla="*/ 9117825 w 9117825"/>
                <a:gd name="connsiteY2" fmla="*/ 724825 h 1435570"/>
                <a:gd name="connsiteX3" fmla="*/ 0 w 9117825"/>
                <a:gd name="connsiteY3" fmla="*/ 1412802 h 1435570"/>
                <a:gd name="connsiteX4" fmla="*/ 0 w 9117825"/>
                <a:gd name="connsiteY4" fmla="*/ 0 h 1435570"/>
                <a:gd name="connsiteX0" fmla="*/ 0 w 9117825"/>
                <a:gd name="connsiteY0" fmla="*/ 0 h 1437990"/>
                <a:gd name="connsiteX1" fmla="*/ 9117825 w 9117825"/>
                <a:gd name="connsiteY1" fmla="*/ 0 h 1437990"/>
                <a:gd name="connsiteX2" fmla="*/ 9117825 w 9117825"/>
                <a:gd name="connsiteY2" fmla="*/ 817812 h 1437990"/>
                <a:gd name="connsiteX3" fmla="*/ 0 w 9117825"/>
                <a:gd name="connsiteY3" fmla="*/ 1412802 h 1437990"/>
                <a:gd name="connsiteX4" fmla="*/ 0 w 9117825"/>
                <a:gd name="connsiteY4" fmla="*/ 0 h 1437990"/>
                <a:gd name="connsiteX0" fmla="*/ 0 w 9117825"/>
                <a:gd name="connsiteY0" fmla="*/ 0 h 1423865"/>
                <a:gd name="connsiteX1" fmla="*/ 9117825 w 9117825"/>
                <a:gd name="connsiteY1" fmla="*/ 0 h 1423865"/>
                <a:gd name="connsiteX2" fmla="*/ 9117825 w 9117825"/>
                <a:gd name="connsiteY2" fmla="*/ 817812 h 1423865"/>
                <a:gd name="connsiteX3" fmla="*/ 0 w 9117825"/>
                <a:gd name="connsiteY3" fmla="*/ 1412802 h 1423865"/>
                <a:gd name="connsiteX4" fmla="*/ 0 w 9117825"/>
                <a:gd name="connsiteY4" fmla="*/ 0 h 1423865"/>
                <a:gd name="connsiteX0" fmla="*/ 0 w 9117825"/>
                <a:gd name="connsiteY0" fmla="*/ 0 h 1420649"/>
                <a:gd name="connsiteX1" fmla="*/ 9117825 w 9117825"/>
                <a:gd name="connsiteY1" fmla="*/ 0 h 1420649"/>
                <a:gd name="connsiteX2" fmla="*/ 9117825 w 9117825"/>
                <a:gd name="connsiteY2" fmla="*/ 817812 h 1420649"/>
                <a:gd name="connsiteX3" fmla="*/ 0 w 9117825"/>
                <a:gd name="connsiteY3" fmla="*/ 1412802 h 1420649"/>
                <a:gd name="connsiteX4" fmla="*/ 0 w 9117825"/>
                <a:gd name="connsiteY4" fmla="*/ 0 h 14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7825" h="1420649">
                  <a:moveTo>
                    <a:pt x="0" y="0"/>
                  </a:moveTo>
                  <a:lnTo>
                    <a:pt x="9117825" y="0"/>
                  </a:lnTo>
                  <a:lnTo>
                    <a:pt x="9117825" y="817812"/>
                  </a:lnTo>
                  <a:cubicBezTo>
                    <a:pt x="4721380" y="826170"/>
                    <a:pt x="5478359" y="1500383"/>
                    <a:pt x="0" y="1412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1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8875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2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D76088-4A8B-B6DC-1F2F-EEBAF4A6F0A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80949" y="533598"/>
              <a:ext cx="1907865" cy="961622"/>
              <a:chOff x="1187093" y="4410699"/>
              <a:chExt cx="1967348" cy="96243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46676E2-7819-EDA9-C884-9C57326F48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69250" y="4410699"/>
                <a:ext cx="785191" cy="962439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832EADB8-D9D2-56D1-049A-D93BEB2970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093" y="4441928"/>
                <a:ext cx="841276" cy="841276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C77F47-2264-705A-2724-1B5B828C95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7327748"/>
              <a:ext cx="12192000" cy="50218"/>
            </a:xfrm>
            <a:prstGeom prst="rect">
              <a:avLst/>
            </a:prstGeom>
            <a:gradFill>
              <a:gsLst>
                <a:gs pos="59000">
                  <a:srgbClr val="B99E55"/>
                </a:gs>
                <a:gs pos="9000">
                  <a:srgbClr val="E8DFC6"/>
                </a:gs>
                <a:gs pos="100000">
                  <a:srgbClr val="C7AA6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indent="0" algn="ctr" defTabSz="8068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147" b="1" i="0" u="none" strike="noStrike" cap="all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8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887596" rtl="0" eaLnBrk="1" latinLnBrk="0" hangingPunct="1">
        <a:lnSpc>
          <a:spcPct val="100000"/>
        </a:lnSpc>
        <a:spcBef>
          <a:spcPct val="0"/>
        </a:spcBef>
        <a:buNone/>
        <a:defRPr sz="233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21899" indent="-221899" algn="l" defTabSz="887596" rtl="0" eaLnBrk="1" latinLnBrk="0" hangingPunct="1">
        <a:lnSpc>
          <a:spcPct val="90000"/>
        </a:lnSpc>
        <a:spcBef>
          <a:spcPts val="1165"/>
        </a:spcBef>
        <a:spcAft>
          <a:spcPts val="0"/>
        </a:spcAft>
        <a:buFont typeface="Arial" panose="020B0604020202020204" pitchFamily="34" charset="0"/>
        <a:buChar char="•"/>
        <a:defRPr sz="2330" kern="1200">
          <a:solidFill>
            <a:srgbClr val="171610"/>
          </a:solidFill>
          <a:latin typeface="+mn-lt"/>
          <a:ea typeface="+mn-ea"/>
          <a:cs typeface="+mn-cs"/>
        </a:defRPr>
      </a:lvl1pPr>
      <a:lvl2pPr marL="665697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Courier New" panose="02070309020205020404" pitchFamily="49" charset="0"/>
        <a:buChar char="o"/>
        <a:defRPr sz="2135" kern="1200">
          <a:solidFill>
            <a:srgbClr val="171610"/>
          </a:solidFill>
          <a:latin typeface="+mn-lt"/>
          <a:ea typeface="+mn-ea"/>
          <a:cs typeface="+mn-cs"/>
        </a:defRPr>
      </a:lvl2pPr>
      <a:lvl3pPr marL="1109495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Wingdings" panose="05000000000000000000" pitchFamily="2" charset="2"/>
        <a:buChar char="§"/>
        <a:defRPr sz="1941" kern="1200">
          <a:solidFill>
            <a:srgbClr val="171610"/>
          </a:solidFill>
          <a:latin typeface="+mn-lt"/>
          <a:ea typeface="+mn-ea"/>
          <a:cs typeface="+mn-cs"/>
        </a:defRPr>
      </a:lvl3pPr>
      <a:lvl4pPr marL="1553292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Arial" panose="020B0604020202020204" pitchFamily="34" charset="0"/>
        <a:buChar char="–"/>
        <a:defRPr sz="1747" kern="1200">
          <a:solidFill>
            <a:srgbClr val="171610"/>
          </a:solidFill>
          <a:latin typeface="+mn-lt"/>
          <a:ea typeface="+mn-ea"/>
          <a:cs typeface="+mn-cs"/>
        </a:defRPr>
      </a:lvl4pPr>
      <a:lvl5pPr marL="1997090" indent="-221899" algn="l" defTabSz="887596" rtl="0" eaLnBrk="1" latinLnBrk="0" hangingPunct="1">
        <a:lnSpc>
          <a:spcPct val="90000"/>
        </a:lnSpc>
        <a:spcBef>
          <a:spcPts val="582"/>
        </a:spcBef>
        <a:spcAft>
          <a:spcPts val="0"/>
        </a:spcAft>
        <a:buFont typeface="Arial" panose="020B0604020202020204" pitchFamily="34" charset="0"/>
        <a:buChar char="•"/>
        <a:defRPr sz="1553" kern="1200">
          <a:solidFill>
            <a:srgbClr val="171610"/>
          </a:solidFill>
          <a:latin typeface="+mn-lt"/>
          <a:ea typeface="+mn-ea"/>
          <a:cs typeface="+mn-cs"/>
        </a:defRPr>
      </a:lvl5pPr>
      <a:lvl6pPr marL="2440889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686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484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281" indent="-221899" algn="l" defTabSz="88759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98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96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94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91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989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788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584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383" algn="l" defTabSz="88759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Strohmetz@dla.mil" TargetMode="External"/><Relationship Id="rId2" Type="http://schemas.openxmlformats.org/officeDocument/2006/relationships/hyperlink" Target="mailto:Jessica.Raushel@dla.mi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1061660" y="1676537"/>
            <a:ext cx="5317105" cy="367778"/>
          </a:xfrm>
          <a:prstGeom prst="rect">
            <a:avLst/>
          </a:prstGeom>
          <a:noFill/>
          <a:effectLst/>
        </p:spPr>
        <p:txBody>
          <a:bodyPr lIns="80682" tIns="40341" rIns="80682" bIns="40341" anchor="t">
            <a:noAutofit/>
          </a:bodyPr>
          <a:lstStyle>
            <a:lvl1pPr algn="ctr" defTabSz="10058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41" b="1" kern="1200">
                <a:solidFill>
                  <a:srgbClr val="C9AD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87596">
              <a:lnSpc>
                <a:spcPct val="80000"/>
              </a:lnSpc>
            </a:pPr>
            <a:r>
              <a:rPr lang="en-US" sz="211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/>
              </a:rPr>
              <a:t>Apparel Tech Pack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1061660" y="1945163"/>
            <a:ext cx="3744025" cy="516076"/>
          </a:xfrm>
          <a:prstGeom prst="rect">
            <a:avLst/>
          </a:prstGeom>
          <a:noFill/>
        </p:spPr>
        <p:txBody>
          <a:bodyPr wrap="square" lIns="80682" tIns="40341" rIns="80682" bIns="40341" rtlCol="0" anchor="t">
            <a:spAutoFit/>
          </a:bodyPr>
          <a:lstStyle/>
          <a:p>
            <a:pPr defTabSz="403433"/>
            <a:r>
              <a:rPr lang="en-US" sz="1412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Jessica Raushel and  Andrew Strohmetz</a:t>
            </a:r>
          </a:p>
          <a:p>
            <a:pPr defTabSz="403433"/>
            <a:r>
              <a:rPr lang="en-US" sz="1412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March 18</a:t>
            </a:r>
            <a:r>
              <a:rPr lang="en-US" sz="1412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</a:t>
            </a:r>
            <a:r>
              <a:rPr lang="en-US" sz="1412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, 2025</a:t>
            </a:r>
            <a:endParaRPr lang="en-US" sz="1412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726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00800" y="326532"/>
            <a:ext cx="5562253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What is an Apparel Tech Pack (ATP)?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1216" y="1455456"/>
            <a:ext cx="11346025" cy="475488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Visual, comprehensive, and technical blueprint for garment construction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Some industry partners currently translate DoD Specifications and Purchase Descriptions into Apparel Tech Packs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Apparel Tech Pack Development in DoD C&amp;T Community is driven by future state vision of a PLM System used by the Services, DLA, and industry partners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6588F87-BF8E-5055-0CF0-D1E64C4D9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8" y="3336356"/>
            <a:ext cx="4354560" cy="264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5457B-9979-C88F-D0EC-AAA1BBCE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533" y="3238478"/>
            <a:ext cx="4877043" cy="2787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17E2-5F38-4441-344C-AFC9D1448DEE}"/>
              </a:ext>
            </a:extLst>
          </p:cNvPr>
          <p:cNvSpPr txBox="1"/>
          <p:nvPr/>
        </p:nvSpPr>
        <p:spPr>
          <a:xfrm>
            <a:off x="1741440" y="5981956"/>
            <a:ext cx="25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USMC PT Uniform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15AA4-DD45-3574-5AE3-7352006FC94B}"/>
              </a:ext>
            </a:extLst>
          </p:cNvPr>
          <p:cNvSpPr txBox="1"/>
          <p:nvPr/>
        </p:nvSpPr>
        <p:spPr>
          <a:xfrm>
            <a:off x="6834365" y="6025670"/>
            <a:ext cx="443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USSF Coat, Man’s Service Dress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34C79-B877-8977-CC93-94589BF9FF2C}"/>
              </a:ext>
            </a:extLst>
          </p:cNvPr>
          <p:cNvSpPr txBox="1"/>
          <p:nvPr/>
        </p:nvSpPr>
        <p:spPr>
          <a:xfrm>
            <a:off x="0" y="6596390"/>
            <a:ext cx="4862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77298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BFB5F-4073-6C37-F999-DAB9BA5B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A94E5-503B-EC56-68E7-570A6045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6DA034-8790-47DB-B313-2AB7FC923CBE}" type="slidenum">
              <a:rPr lang="en-US">
                <a:solidFill>
                  <a:prstClr val="white"/>
                </a:solidFill>
                <a:latin typeface="Baskerville Old Face" panose="02020602080505020303" pitchFamily="18" charset="0"/>
              </a:rPr>
              <a:pPr defTabSz="457200">
                <a:defRPr/>
              </a:pPr>
              <a:t>3</a:t>
            </a:fld>
            <a:endParaRPr lang="en-US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76D90-8238-F162-F511-875687F8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236" y="343782"/>
            <a:ext cx="5029200" cy="707260"/>
          </a:xfrm>
        </p:spPr>
        <p:txBody>
          <a:bodyPr/>
          <a:lstStyle/>
          <a:p>
            <a:r>
              <a:rPr lang="en-US" dirty="0"/>
              <a:t>ATP Tiger Team Timeline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E5A18E8-6C22-2F0E-FDFA-14CCD10C511A}"/>
              </a:ext>
            </a:extLst>
          </p:cNvPr>
          <p:cNvSpPr/>
          <p:nvPr/>
        </p:nvSpPr>
        <p:spPr>
          <a:xfrm rot="9118462">
            <a:off x="2107037" y="3494006"/>
            <a:ext cx="8534924" cy="270731"/>
          </a:xfrm>
          <a:prstGeom prst="leftArrow">
            <a:avLst>
              <a:gd name="adj1" fmla="val 50000"/>
              <a:gd name="adj2" fmla="val 12114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8127A21-F77E-F2DD-ED5B-0E01AA29A736}"/>
              </a:ext>
            </a:extLst>
          </p:cNvPr>
          <p:cNvSpPr/>
          <p:nvPr/>
        </p:nvSpPr>
        <p:spPr>
          <a:xfrm>
            <a:off x="3153110" y="5042172"/>
            <a:ext cx="391611" cy="352659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DF06355-BAE9-C171-C823-1EFA1CABAA00}"/>
              </a:ext>
            </a:extLst>
          </p:cNvPr>
          <p:cNvSpPr/>
          <p:nvPr/>
        </p:nvSpPr>
        <p:spPr>
          <a:xfrm>
            <a:off x="3989947" y="4611741"/>
            <a:ext cx="391611" cy="352659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FD694F8-9618-7213-4256-431EAFAE5CE6}"/>
              </a:ext>
            </a:extLst>
          </p:cNvPr>
          <p:cNvSpPr/>
          <p:nvPr/>
        </p:nvSpPr>
        <p:spPr>
          <a:xfrm>
            <a:off x="4821910" y="4157519"/>
            <a:ext cx="391611" cy="352659"/>
          </a:xfrm>
          <a:prstGeom prst="star5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5E46382-0E2E-B1A8-C70A-41EB18751470}"/>
              </a:ext>
            </a:extLst>
          </p:cNvPr>
          <p:cNvSpPr/>
          <p:nvPr/>
        </p:nvSpPr>
        <p:spPr>
          <a:xfrm>
            <a:off x="5713859" y="3672224"/>
            <a:ext cx="391611" cy="3526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DD50816-EA28-193E-C3A8-31013D9FC68E}"/>
              </a:ext>
            </a:extLst>
          </p:cNvPr>
          <p:cNvSpPr/>
          <p:nvPr/>
        </p:nvSpPr>
        <p:spPr>
          <a:xfrm>
            <a:off x="7364732" y="2812659"/>
            <a:ext cx="391611" cy="3526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6DA82-5EAA-B3E0-5314-5F4C28843397}"/>
              </a:ext>
            </a:extLst>
          </p:cNvPr>
          <p:cNvSpPr txBox="1"/>
          <p:nvPr/>
        </p:nvSpPr>
        <p:spPr>
          <a:xfrm>
            <a:off x="5401787" y="4259579"/>
            <a:ext cx="305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Sept 2024 DLA C&amp;T Contracting PLM Demo</a:t>
            </a:r>
            <a:endParaRPr lang="en-US" sz="16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78CB1CE1-D558-6E0B-86BC-390C616BEF69}"/>
              </a:ext>
            </a:extLst>
          </p:cNvPr>
          <p:cNvSpPr/>
          <p:nvPr/>
        </p:nvSpPr>
        <p:spPr>
          <a:xfrm>
            <a:off x="9019068" y="1941076"/>
            <a:ext cx="391611" cy="3526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5564C2CA-5E26-D421-3CF6-B1744D127773}"/>
              </a:ext>
            </a:extLst>
          </p:cNvPr>
          <p:cNvSpPr/>
          <p:nvPr/>
        </p:nvSpPr>
        <p:spPr>
          <a:xfrm>
            <a:off x="6521015" y="3262424"/>
            <a:ext cx="391611" cy="3526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BE9507-4674-85C4-9B80-528436027388}"/>
              </a:ext>
            </a:extLst>
          </p:cNvPr>
          <p:cNvSpPr txBox="1"/>
          <p:nvPr/>
        </p:nvSpPr>
        <p:spPr>
          <a:xfrm>
            <a:off x="2277174" y="42402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June 2024 Tiger Team Roster est.</a:t>
            </a: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DA3A6-6F7D-1D74-C5BD-8486FB7391DD}"/>
              </a:ext>
            </a:extLst>
          </p:cNvPr>
          <p:cNvSpPr txBox="1"/>
          <p:nvPr/>
        </p:nvSpPr>
        <p:spPr>
          <a:xfrm>
            <a:off x="3497254" y="5180066"/>
            <a:ext cx="450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April 2024 DLA C&amp;T TQ PLM Demo</a:t>
            </a: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2DC32F-EECB-77B3-B558-A066A1440AFF}"/>
              </a:ext>
            </a:extLst>
          </p:cNvPr>
          <p:cNvSpPr txBox="1"/>
          <p:nvPr/>
        </p:nvSpPr>
        <p:spPr>
          <a:xfrm>
            <a:off x="2952234" y="3541596"/>
            <a:ext cx="324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2025 Navy IPTU ATP w/SRP</a:t>
            </a:r>
            <a:endParaRPr lang="en-US" sz="16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E963F16-6DAE-599D-194E-DF0332B8F545}"/>
              </a:ext>
            </a:extLst>
          </p:cNvPr>
          <p:cNvSpPr/>
          <p:nvPr/>
        </p:nvSpPr>
        <p:spPr>
          <a:xfrm>
            <a:off x="2430727" y="5433469"/>
            <a:ext cx="391611" cy="352659"/>
          </a:xfrm>
          <a:prstGeom prst="star5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CE38C5-9329-A986-8424-CB390EC0E042}"/>
              </a:ext>
            </a:extLst>
          </p:cNvPr>
          <p:cNvSpPr txBox="1"/>
          <p:nvPr/>
        </p:nvSpPr>
        <p:spPr>
          <a:xfrm>
            <a:off x="2829632" y="5631114"/>
            <a:ext cx="4500367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Approval of ATP Tiger Team Mission Statement</a:t>
            </a: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9704B-9472-518F-917B-853473C45E6C}"/>
              </a:ext>
            </a:extLst>
          </p:cNvPr>
          <p:cNvSpPr txBox="1"/>
          <p:nvPr/>
        </p:nvSpPr>
        <p:spPr>
          <a:xfrm>
            <a:off x="7010745" y="3397751"/>
            <a:ext cx="4458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Navy IPTU ATP solicitation – industry feedback</a:t>
            </a:r>
            <a:endParaRPr lang="en-US" sz="16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3AFF21-3658-B5D4-BA95-9E713C20BB4E}"/>
              </a:ext>
            </a:extLst>
          </p:cNvPr>
          <p:cNvSpPr txBox="1"/>
          <p:nvPr/>
        </p:nvSpPr>
        <p:spPr>
          <a:xfrm>
            <a:off x="8531119" y="2632585"/>
            <a:ext cx="2898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ATP Continuous Improvement</a:t>
            </a:r>
            <a:endParaRPr lang="en-US" sz="16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AFB446-30D6-B9B4-F029-354039CD7FED}"/>
              </a:ext>
            </a:extLst>
          </p:cNvPr>
          <p:cNvSpPr txBox="1"/>
          <p:nvPr/>
        </p:nvSpPr>
        <p:spPr>
          <a:xfrm>
            <a:off x="6746523" y="1709481"/>
            <a:ext cx="27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Full Adoption of End Item ATPs at DLA C&amp;T</a:t>
            </a:r>
            <a:endParaRPr lang="en-US" sz="16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5A82074-BD29-06B5-6255-964D76FD1564}"/>
              </a:ext>
            </a:extLst>
          </p:cNvPr>
          <p:cNvSpPr/>
          <p:nvPr/>
        </p:nvSpPr>
        <p:spPr>
          <a:xfrm>
            <a:off x="8163009" y="2397219"/>
            <a:ext cx="391611" cy="3526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6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A834D-90B2-AD22-41C4-4ADC0EED5156}"/>
              </a:ext>
            </a:extLst>
          </p:cNvPr>
          <p:cNvSpPr txBox="1"/>
          <p:nvPr/>
        </p:nvSpPr>
        <p:spPr>
          <a:xfrm>
            <a:off x="4827269" y="2734156"/>
            <a:ext cx="324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i="1" dirty="0">
                <a:solidFill>
                  <a:prstClr val="black"/>
                </a:solidFill>
                <a:latin typeface="Arial" panose="020B0604020202020204"/>
              </a:rPr>
              <a:t>Army ARTC ATP w/ SRP</a:t>
            </a:r>
            <a:endParaRPr lang="en-US" sz="1600" b="1" u="sng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C69C7-0725-ACB1-A441-7DBCF58E3211}"/>
              </a:ext>
            </a:extLst>
          </p:cNvPr>
          <p:cNvSpPr txBox="1"/>
          <p:nvPr/>
        </p:nvSpPr>
        <p:spPr>
          <a:xfrm>
            <a:off x="0" y="6596390"/>
            <a:ext cx="4862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98266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030FD-95DB-36BD-55B9-B752952E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B3DE7-BF7B-61B3-AF38-8CE44B42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4676C2-405E-1082-FE82-39195B90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200" y="236184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Our Request from Industry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38872-89C8-6DA2-BDC9-8E50195F0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1455456"/>
            <a:ext cx="11346025" cy="475488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As we work toward future state, ATPs will be exported and provided as .PDF files in selected upcoming solicitations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During Market Research phase, please provide ample feedback to Apparel Tech Packs to contracting and quality assurance team(s)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DLA will communicate feedback to the Services, continuously improve, and ultimately prepare ATPs for adoption with Defense Standardization Program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Feedback is welcome prior to the release of the first ATP – if there are any features or suggestions you would like to see, please let us know</a:t>
            </a:r>
          </a:p>
          <a:p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Please provide feedback on C&amp;T ATPs to: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Jessica.Raushel@dla.mil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Andrew.Strohmetz@dla.mil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EE9E5-44A9-A138-8E73-34270B354B0C}"/>
              </a:ext>
            </a:extLst>
          </p:cNvPr>
          <p:cNvSpPr txBox="1"/>
          <p:nvPr/>
        </p:nvSpPr>
        <p:spPr>
          <a:xfrm>
            <a:off x="0" y="6596390"/>
            <a:ext cx="4862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Distribution Statement 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4202140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316</Words>
  <Application>Microsoft Office PowerPoint</Application>
  <PresentationFormat>Widescreen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Arial Narrow</vt:lpstr>
      <vt:lpstr>Baskerville Old Face</vt:lpstr>
      <vt:lpstr>Courier New</vt:lpstr>
      <vt:lpstr>Raleway Black</vt:lpstr>
      <vt:lpstr>Wingdings</vt:lpstr>
      <vt:lpstr>Cover Slide</vt:lpstr>
      <vt:lpstr>Content Slide</vt:lpstr>
      <vt:lpstr>PowerPoint Presentation</vt:lpstr>
      <vt:lpstr>What is an Apparel Tech Pack (ATP)?</vt:lpstr>
      <vt:lpstr>ATP Tiger Team Timeline</vt:lpstr>
      <vt:lpstr>Our Request from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Strohmetz, Andrew A CIV DLA TROOP SUPPORT (USA)</dc:creator>
  <cp:lastModifiedBy>Raushel, Jessica E CIV DLA TROOP SUPPORT (USA)</cp:lastModifiedBy>
  <cp:revision>5</cp:revision>
  <dcterms:created xsi:type="dcterms:W3CDTF">2025-01-22T00:56:41Z</dcterms:created>
  <dcterms:modified xsi:type="dcterms:W3CDTF">2025-04-10T13:53:39Z</dcterms:modified>
</cp:coreProperties>
</file>